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56" r:id="rId3"/>
    <p:sldId id="257" r:id="rId4"/>
    <p:sldId id="258" r:id="rId5"/>
    <p:sldId id="260" r:id="rId6"/>
    <p:sldId id="259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81" r:id="rId19"/>
    <p:sldId id="279" r:id="rId20"/>
    <p:sldId id="278" r:id="rId21"/>
    <p:sldId id="275" r:id="rId22"/>
    <p:sldId id="282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4" r:id="rId33"/>
    <p:sldId id="293" r:id="rId34"/>
    <p:sldId id="295" r:id="rId35"/>
    <p:sldId id="26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73" autoAdjust="0"/>
    <p:restoredTop sz="97487" autoAdjust="0"/>
  </p:normalViewPr>
  <p:slideViewPr>
    <p:cSldViewPr>
      <p:cViewPr>
        <p:scale>
          <a:sx n="133" d="100"/>
          <a:sy n="133" d="100"/>
        </p:scale>
        <p:origin x="1440" y="1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9/5/2015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9/5/2015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2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9/5/2015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9/5/2015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Atrial Fibrillation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181600"/>
            <a:ext cx="4343399" cy="129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DR. DAYANAND NAIK, MD,  FACC;</a:t>
            </a:r>
          </a:p>
          <a:p>
            <a:r>
              <a:rPr lang="en-US" dirty="0" smtClean="0"/>
              <a:t>CLINICAL associate  professor,</a:t>
            </a:r>
          </a:p>
          <a:p>
            <a:r>
              <a:rPr lang="en-US" dirty="0" smtClean="0"/>
              <a:t>New york </a:t>
            </a:r>
            <a:r>
              <a:rPr lang="en-US" smtClean="0"/>
              <a:t>medical college.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History &amp;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058400" cy="45751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Important questions to ask:</a:t>
            </a:r>
          </a:p>
          <a:p>
            <a:pPr lvl="1"/>
            <a:r>
              <a:rPr lang="en-US" dirty="0" smtClean="0"/>
              <a:t>Onset or date of discovery</a:t>
            </a:r>
          </a:p>
          <a:p>
            <a:pPr lvl="1"/>
            <a:r>
              <a:rPr lang="en-US" dirty="0" smtClean="0"/>
              <a:t>Frequency &amp; Duration</a:t>
            </a:r>
          </a:p>
          <a:p>
            <a:pPr lvl="1"/>
            <a:r>
              <a:rPr lang="en-US" dirty="0" smtClean="0"/>
              <a:t>Severity</a:t>
            </a:r>
          </a:p>
          <a:p>
            <a:pPr lvl="1"/>
            <a:r>
              <a:rPr lang="en-US" dirty="0" smtClean="0"/>
              <a:t>Qualitative characteristics</a:t>
            </a:r>
          </a:p>
          <a:p>
            <a:r>
              <a:rPr lang="en-US" dirty="0" smtClean="0"/>
              <a:t>Disease associations:</a:t>
            </a:r>
          </a:p>
          <a:p>
            <a:pPr lvl="1"/>
            <a:r>
              <a:rPr lang="en-US" dirty="0" smtClean="0"/>
              <a:t>Risk factors &amp; etiologies discussed earlier</a:t>
            </a:r>
          </a:p>
          <a:p>
            <a:r>
              <a:rPr lang="en-US" dirty="0"/>
              <a:t>Common precipitating </a:t>
            </a:r>
            <a:r>
              <a:rPr lang="en-US" dirty="0" smtClean="0"/>
              <a:t>causes to look for:</a:t>
            </a:r>
          </a:p>
          <a:p>
            <a:pPr lvl="1"/>
            <a:r>
              <a:rPr lang="en-US" dirty="0" smtClean="0"/>
              <a:t>Exercise</a:t>
            </a:r>
          </a:p>
          <a:p>
            <a:pPr lvl="1"/>
            <a:r>
              <a:rPr lang="en-US" dirty="0" smtClean="0"/>
              <a:t>Alcohol &amp; Drug use</a:t>
            </a:r>
          </a:p>
          <a:p>
            <a:pPr lvl="1"/>
            <a:r>
              <a:rPr lang="en-US" dirty="0" smtClean="0"/>
              <a:t>Strong emotions</a:t>
            </a:r>
          </a:p>
          <a:p>
            <a:r>
              <a:rPr lang="en-US" dirty="0" smtClean="0"/>
              <a:t>Complete Examination of Cardiovascular System:</a:t>
            </a:r>
          </a:p>
          <a:p>
            <a:pPr lvl="1"/>
            <a:r>
              <a:rPr lang="en-US" dirty="0" smtClean="0"/>
              <a:t>Note any murmurs, pain upon palpation, difficulty breathing, irregular pulses or radiating chest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Electrocardiogram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594934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5720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Common Findings:</a:t>
            </a:r>
          </a:p>
          <a:p>
            <a:pPr lvl="1"/>
            <a:r>
              <a:rPr lang="en-US" dirty="0" smtClean="0"/>
              <a:t>Lack of discrete p-waves</a:t>
            </a:r>
          </a:p>
          <a:p>
            <a:pPr lvl="1"/>
            <a:r>
              <a:rPr lang="en-US" dirty="0" err="1" smtClean="0"/>
              <a:t>Fibrillatory</a:t>
            </a:r>
            <a:r>
              <a:rPr lang="en-US" dirty="0" smtClean="0"/>
              <a:t>, or f-waves, present at a rate between 350-600 bpm; can vary in amplitude, morphology and interval</a:t>
            </a:r>
          </a:p>
          <a:p>
            <a:pPr lvl="1"/>
            <a:r>
              <a:rPr lang="en-US" dirty="0" smtClean="0"/>
              <a:t>Ventricular response follows no repetitive pattern</a:t>
            </a:r>
          </a:p>
          <a:p>
            <a:pPr lvl="1"/>
            <a:r>
              <a:rPr lang="en-US" dirty="0" smtClean="0"/>
              <a:t>Ventricular rate usually 90-170bpm</a:t>
            </a:r>
          </a:p>
          <a:p>
            <a:pPr lvl="1"/>
            <a:r>
              <a:rPr lang="en-US" dirty="0" smtClean="0"/>
              <a:t>QRS complexes are narrow, unless AV conduction through Bundle of His is abnormal</a:t>
            </a:r>
          </a:p>
        </p:txBody>
      </p:sp>
    </p:spTree>
    <p:extLst>
      <p:ext uri="{BB962C8B-B14F-4D97-AF65-F5344CB8AC3E}">
        <p14:creationId xmlns:p14="http://schemas.microsoft.com/office/powerpoint/2010/main" val="40808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Echocardiogram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6482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Useful in:</a:t>
            </a:r>
          </a:p>
          <a:p>
            <a:pPr lvl="1"/>
            <a:r>
              <a:rPr lang="en-US" dirty="0" smtClean="0"/>
              <a:t>Assessment of cardiac chamber size and function, the pericardium and valvular function to help determine any conditions associated with A-Fib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Identifying patients at increased risk for thromboembolic complications of A-fib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32519"/>
            <a:ext cx="5652424" cy="51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3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Additional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9677400" cy="4575175"/>
          </a:xfrm>
        </p:spPr>
        <p:txBody>
          <a:bodyPr/>
          <a:lstStyle/>
          <a:p>
            <a:r>
              <a:rPr lang="en-US" dirty="0" smtClean="0"/>
              <a:t>Exercise testing: may be useful for patients with signs or symptoms of ischemic heart disease </a:t>
            </a:r>
          </a:p>
          <a:p>
            <a:pPr lvl="1"/>
            <a:r>
              <a:rPr lang="en-US" dirty="0" smtClean="0"/>
              <a:t>Can help guide pharmacotherapy for AF (some anti-</a:t>
            </a:r>
            <a:r>
              <a:rPr lang="en-US" dirty="0" err="1" smtClean="0"/>
              <a:t>arrhythmics</a:t>
            </a:r>
            <a:r>
              <a:rPr lang="en-US" dirty="0" smtClean="0"/>
              <a:t> are contraindicated in patients with CAD)</a:t>
            </a:r>
          </a:p>
          <a:p>
            <a:r>
              <a:rPr lang="en-US" dirty="0" err="1" smtClean="0"/>
              <a:t>Holter</a:t>
            </a:r>
            <a:r>
              <a:rPr lang="en-US" dirty="0" smtClean="0"/>
              <a:t> monitoring:</a:t>
            </a:r>
          </a:p>
          <a:p>
            <a:pPr lvl="1"/>
            <a:r>
              <a:rPr lang="en-US" dirty="0" smtClean="0"/>
              <a:t>If A-fib is intermittent and not captured on routine ECG</a:t>
            </a:r>
          </a:p>
          <a:p>
            <a:pPr lvl="1"/>
            <a:r>
              <a:rPr lang="en-US" dirty="0" smtClean="0"/>
              <a:t>Helpful in assessing overall ventricular response rates</a:t>
            </a:r>
          </a:p>
          <a:p>
            <a:r>
              <a:rPr lang="en-US" dirty="0" smtClean="0"/>
              <a:t>Testing for clinical or subclinical Hyperthyroidism </a:t>
            </a:r>
          </a:p>
          <a:p>
            <a:r>
              <a:rPr lang="en-US" dirty="0" smtClean="0"/>
              <a:t>CBC, Serum Creatinine, Analysis for proteinuria and testing for DM</a:t>
            </a:r>
          </a:p>
          <a:p>
            <a:r>
              <a:rPr lang="en-US" dirty="0" smtClean="0"/>
              <a:t>Drug/Alcohol testing may be indicated in some patients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1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New Onset Atrial Fibrillation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6" b="20439"/>
          <a:stretch/>
        </p:blipFill>
        <p:spPr bwMode="auto">
          <a:xfrm>
            <a:off x="304800" y="1600199"/>
            <a:ext cx="5486400" cy="52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23"/>
          <a:stretch/>
        </p:blipFill>
        <p:spPr bwMode="auto">
          <a:xfrm>
            <a:off x="5943600" y="5635624"/>
            <a:ext cx="4876800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0" y="182880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***In hemodynamically Unstable patients (HYPOTENSIVE, HF, Chest Pain, Syncope) immediate </a:t>
            </a:r>
            <a:r>
              <a:rPr lang="en-US" b="1" dirty="0" smtClean="0"/>
              <a:t>DC cardioversion </a:t>
            </a:r>
            <a:r>
              <a:rPr lang="en-US" dirty="0" smtClean="0"/>
              <a:t>is required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Use of Anticoagulants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828799"/>
            <a:ext cx="5334000" cy="4572001"/>
          </a:xfrm>
        </p:spPr>
        <p:txBody>
          <a:bodyPr/>
          <a:lstStyle/>
          <a:p>
            <a:r>
              <a:rPr lang="en-US" dirty="0" smtClean="0"/>
              <a:t>Stroke Risk is significantly elevated in patients w/ A-Fib</a:t>
            </a:r>
          </a:p>
          <a:p>
            <a:r>
              <a:rPr lang="en-US" dirty="0" smtClean="0"/>
              <a:t>Risk of silent cerebral ischemia is also significantly elevated </a:t>
            </a:r>
          </a:p>
          <a:p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39"/>
          <a:stretch/>
        </p:blipFill>
        <p:spPr bwMode="auto">
          <a:xfrm>
            <a:off x="1066800" y="3484216"/>
            <a:ext cx="3592286" cy="33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08"/>
          <a:stretch/>
        </p:blipFill>
        <p:spPr bwMode="auto">
          <a:xfrm>
            <a:off x="6858000" y="1538356"/>
            <a:ext cx="3841965" cy="531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36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Rate vs Rhythm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287000" cy="4575175"/>
          </a:xfrm>
        </p:spPr>
        <p:txBody>
          <a:bodyPr/>
          <a:lstStyle/>
          <a:p>
            <a:r>
              <a:rPr lang="en-US" dirty="0" smtClean="0"/>
              <a:t>Rate control is the preferred therapy in patients:</a:t>
            </a:r>
          </a:p>
          <a:p>
            <a:pPr lvl="1"/>
            <a:r>
              <a:rPr lang="en-US" dirty="0" smtClean="0"/>
              <a:t>Age &gt;65</a:t>
            </a:r>
          </a:p>
          <a:p>
            <a:pPr lvl="1"/>
            <a:r>
              <a:rPr lang="en-US" dirty="0" smtClean="0"/>
              <a:t>Asymptomatic/mildly symptomatic</a:t>
            </a:r>
          </a:p>
          <a:p>
            <a:pPr lvl="1"/>
            <a:r>
              <a:rPr lang="en-US" dirty="0" smtClean="0"/>
              <a:t>Hypertensive</a:t>
            </a:r>
          </a:p>
          <a:p>
            <a:pPr lvl="1"/>
            <a:r>
              <a:rPr lang="en-US" dirty="0" smtClean="0"/>
              <a:t>Recurrent A-Fib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9"/>
          <a:stretch/>
        </p:blipFill>
        <p:spPr bwMode="auto">
          <a:xfrm>
            <a:off x="3810000" y="3075314"/>
            <a:ext cx="4343400" cy="35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82"/>
          <a:stretch/>
        </p:blipFill>
        <p:spPr bwMode="auto">
          <a:xfrm>
            <a:off x="8416504" y="3075314"/>
            <a:ext cx="3587410" cy="351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4267200"/>
            <a:ext cx="259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from AFFIRM and RACE show equivalent and perhaps better outcomes with rate </a:t>
            </a:r>
            <a:r>
              <a:rPr lang="en-US" dirty="0" smtClean="0"/>
              <a:t>control than rhythm control, with fewer adverse effects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8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Rate vs. Rhythm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Rate Control Agents</a:t>
            </a:r>
          </a:p>
          <a:p>
            <a:pPr marL="2286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Beta Blockers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therapy in both acute and chronic setting</a:t>
            </a:r>
          </a:p>
          <a:p>
            <a:pPr lvl="2"/>
            <a:r>
              <a:rPr lang="en-US" dirty="0" smtClean="0"/>
              <a:t>More effective than CCB’s during exercise</a:t>
            </a:r>
          </a:p>
          <a:p>
            <a:pPr lvl="1"/>
            <a:r>
              <a:rPr lang="en-US" dirty="0" smtClean="0"/>
              <a:t>CCB’s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therapy in both acute and chronic setting</a:t>
            </a:r>
          </a:p>
          <a:p>
            <a:pPr lvl="1"/>
            <a:r>
              <a:rPr lang="en-US" dirty="0" smtClean="0"/>
              <a:t>Digoxin</a:t>
            </a:r>
          </a:p>
          <a:p>
            <a:pPr lvl="2"/>
            <a:r>
              <a:rPr lang="en-US" dirty="0" smtClean="0"/>
              <a:t>Generally reserved for those whose rate has not been adequately controlled with BB’s and/or CCB’s</a:t>
            </a:r>
          </a:p>
          <a:p>
            <a:pPr lvl="2"/>
            <a:r>
              <a:rPr lang="en-US" dirty="0" smtClean="0"/>
              <a:t>Given more consideration in </a:t>
            </a:r>
            <a:r>
              <a:rPr lang="en-US" dirty="0" err="1" smtClean="0"/>
              <a:t>pt’s</a:t>
            </a:r>
            <a:r>
              <a:rPr lang="en-US" dirty="0" smtClean="0"/>
              <a:t> with LVF</a:t>
            </a:r>
          </a:p>
          <a:p>
            <a:pPr lvl="1"/>
            <a:r>
              <a:rPr lang="en-US" dirty="0" err="1" smtClean="0"/>
              <a:t>Amiodarone</a:t>
            </a:r>
            <a:endParaRPr lang="en-US" dirty="0" smtClean="0"/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 therapy </a:t>
            </a:r>
            <a:r>
              <a:rPr lang="en-US" dirty="0"/>
              <a:t>for chronic rate control only when other therapies are unsuccessful or contraindicated</a:t>
            </a:r>
            <a:endParaRPr lang="en-US" dirty="0" smtClean="0"/>
          </a:p>
          <a:p>
            <a:pPr marL="503237" lvl="2" indent="0">
              <a:buNone/>
            </a:pPr>
            <a:endParaRPr lang="en-US" dirty="0" smtClean="0"/>
          </a:p>
        </p:txBody>
      </p:sp>
      <p:pic>
        <p:nvPicPr>
          <p:cNvPr id="5" name="Content Placeholder 4" descr="Screen Shot 2015-08-17 at 5.18.48 PM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79" b="-13279"/>
          <a:stretch>
            <a:fillRect/>
          </a:stretch>
        </p:blipFill>
        <p:spPr>
          <a:xfrm>
            <a:off x="6248400" y="1524000"/>
            <a:ext cx="5276995" cy="5029200"/>
          </a:xfrm>
        </p:spPr>
      </p:pic>
    </p:spTree>
    <p:extLst>
      <p:ext uri="{BB962C8B-B14F-4D97-AF65-F5344CB8AC3E}">
        <p14:creationId xmlns:p14="http://schemas.microsoft.com/office/powerpoint/2010/main" val="1551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Rate vs. Rhythm Control</a:t>
            </a:r>
            <a:endParaRPr lang="en-US" dirty="0"/>
          </a:p>
        </p:txBody>
      </p:sp>
      <p:pic>
        <p:nvPicPr>
          <p:cNvPr id="9" name="Content Placeholder 8" descr="Screen Shot 2015-08-17 at 4.23.49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311" b="-30311"/>
          <a:stretch>
            <a:fillRect/>
          </a:stretch>
        </p:blipFill>
        <p:spPr>
          <a:xfrm>
            <a:off x="304800" y="990600"/>
            <a:ext cx="7772400" cy="6399112"/>
          </a:xfrm>
        </p:spPr>
      </p:pic>
      <p:sp>
        <p:nvSpPr>
          <p:cNvPr id="10" name="TextBox 9"/>
          <p:cNvSpPr txBox="1"/>
          <p:nvPr/>
        </p:nvSpPr>
        <p:spPr>
          <a:xfrm>
            <a:off x="8458200" y="2133600"/>
            <a:ext cx="350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•Class </a:t>
            </a:r>
            <a:r>
              <a:rPr lang="en-US" dirty="0"/>
              <a:t>I refers to conditions for which there is evidence or general agreement that a given procedure or treatment is useful and effective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•Class III refers to conditions for which there is evidence and/or general agreement that the procedure or treatment is not useful/effective and may be harmful</a:t>
            </a:r>
          </a:p>
          <a:p>
            <a:endParaRPr lang="en-US" dirty="0"/>
          </a:p>
          <a:p>
            <a:r>
              <a:rPr lang="en-US" dirty="0" smtClean="0"/>
              <a:t>•Class II falls somewhere in between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 </a:t>
            </a:r>
            <a:r>
              <a:rPr lang="en-US" dirty="0"/>
              <a:t>Rate vs Rhythm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1196"/>
            <a:ext cx="5418250" cy="4575175"/>
          </a:xfrm>
        </p:spPr>
        <p:txBody>
          <a:bodyPr/>
          <a:lstStyle/>
          <a:p>
            <a:r>
              <a:rPr lang="en-US" dirty="0" smtClean="0"/>
              <a:t>Rhythm control is preferred therapy in patients:</a:t>
            </a:r>
          </a:p>
          <a:p>
            <a:pPr lvl="1"/>
            <a:r>
              <a:rPr lang="en-US" dirty="0" smtClean="0"/>
              <a:t>Failure of Rate control</a:t>
            </a:r>
          </a:p>
          <a:p>
            <a:pPr lvl="2"/>
            <a:r>
              <a:rPr lang="en-US" dirty="0" smtClean="0"/>
              <a:t>Ie. Symptomatic patients or patients requiring optimal cardiac performance</a:t>
            </a:r>
          </a:p>
          <a:p>
            <a:pPr lvl="1"/>
            <a:r>
              <a:rPr lang="en-US" dirty="0" smtClean="0"/>
              <a:t>&lt;65 years old</a:t>
            </a:r>
          </a:p>
          <a:p>
            <a:pPr lvl="1"/>
            <a:r>
              <a:rPr lang="en-US" dirty="0" smtClean="0"/>
              <a:t>Unable to take anticoagulants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77"/>
          <a:stretch/>
        </p:blipFill>
        <p:spPr bwMode="auto">
          <a:xfrm>
            <a:off x="6027850" y="1524000"/>
            <a:ext cx="61641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&amp; Definitions</a:t>
            </a:r>
          </a:p>
          <a:p>
            <a:r>
              <a:rPr lang="en-US" dirty="0" smtClean="0"/>
              <a:t>Epidemiology and Risk Factors</a:t>
            </a:r>
          </a:p>
          <a:p>
            <a:r>
              <a:rPr lang="en-US" dirty="0" smtClean="0"/>
              <a:t>Classification of Atrial Fibrillation</a:t>
            </a:r>
          </a:p>
          <a:p>
            <a:r>
              <a:rPr lang="en-US" dirty="0" smtClean="0"/>
              <a:t>Evaluation &amp; Diagnostics</a:t>
            </a:r>
          </a:p>
          <a:p>
            <a:r>
              <a:rPr lang="en-US" dirty="0" smtClean="0"/>
              <a:t>Treatment</a:t>
            </a:r>
          </a:p>
          <a:p>
            <a:pPr lvl="1"/>
            <a:r>
              <a:rPr lang="en-US" dirty="0" smtClean="0"/>
              <a:t>New Onset vs. Long-standing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 </a:t>
            </a:r>
            <a:r>
              <a:rPr lang="en-US" dirty="0" smtClean="0"/>
              <a:t>Paroxysmal, Persistent, Longstanding or Permanent Atrial </a:t>
            </a:r>
            <a:r>
              <a:rPr lang="en-US" dirty="0"/>
              <a:t>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058400" cy="4575175"/>
          </a:xfrm>
        </p:spPr>
        <p:txBody>
          <a:bodyPr/>
          <a:lstStyle/>
          <a:p>
            <a:r>
              <a:rPr lang="en-US" dirty="0" smtClean="0"/>
              <a:t>Suggest routine follow-ups every 12months in stable patients and every 6months in patients on high-risk antiarrhythmic therapy (ie. </a:t>
            </a:r>
            <a:r>
              <a:rPr lang="en-US" dirty="0" err="1" smtClean="0"/>
              <a:t>Dofetilide</a:t>
            </a:r>
            <a:r>
              <a:rPr lang="en-US" dirty="0" smtClean="0"/>
              <a:t>, </a:t>
            </a:r>
            <a:r>
              <a:rPr lang="en-US" dirty="0" err="1"/>
              <a:t>S</a:t>
            </a:r>
            <a:r>
              <a:rPr lang="en-US" dirty="0" err="1" smtClean="0"/>
              <a:t>otalol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Routine Care:</a:t>
            </a:r>
          </a:p>
          <a:p>
            <a:pPr lvl="1"/>
            <a:r>
              <a:rPr lang="en-US" dirty="0" smtClean="0"/>
              <a:t>Check efficacy and safety of antithrombotic therapy (INR &amp; Creatinine clearance)</a:t>
            </a:r>
          </a:p>
          <a:p>
            <a:pPr lvl="1"/>
            <a:r>
              <a:rPr lang="en-US" dirty="0" smtClean="0"/>
              <a:t>Assess for any changes in functional status</a:t>
            </a:r>
          </a:p>
          <a:p>
            <a:pPr lvl="1"/>
            <a:r>
              <a:rPr lang="en-US" dirty="0" smtClean="0"/>
              <a:t>Check efficacy and safety of </a:t>
            </a:r>
            <a:r>
              <a:rPr lang="en-US" dirty="0" err="1" smtClean="0"/>
              <a:t>antiarrythmic</a:t>
            </a:r>
            <a:r>
              <a:rPr lang="en-US" dirty="0" smtClean="0"/>
              <a:t> drug therapy</a:t>
            </a:r>
          </a:p>
          <a:p>
            <a:pPr lvl="1"/>
            <a:r>
              <a:rPr lang="en-US" dirty="0" smtClean="0"/>
              <a:t>Check rate control (History &amp; ECG)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88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: Use of </a:t>
            </a:r>
            <a:r>
              <a:rPr lang="en-US" dirty="0" err="1" smtClean="0"/>
              <a:t>anticoagualants</a:t>
            </a:r>
            <a:r>
              <a:rPr lang="en-US" dirty="0"/>
              <a:t> </a:t>
            </a:r>
            <a:r>
              <a:rPr lang="en-US" dirty="0" smtClean="0"/>
              <a:t>– Risk stratification .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24000"/>
            <a:ext cx="4495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</a:t>
            </a:r>
            <a:r>
              <a:rPr lang="en-US" dirty="0" err="1" smtClean="0"/>
              <a:t>anticoagulantas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24000"/>
            <a:ext cx="3581399" cy="53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Warfarin – Advantages and  Disadvantages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7165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347069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oral anticoagulants.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7526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130865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Dabigatran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Warfarin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828800"/>
            <a:ext cx="6197600" cy="4648200"/>
          </a:xfrm>
        </p:spPr>
      </p:pic>
    </p:spTree>
    <p:extLst>
      <p:ext uri="{BB962C8B-B14F-4D97-AF65-F5344CB8AC3E}">
        <p14:creationId xmlns:p14="http://schemas.microsoft.com/office/powerpoint/2010/main" val="27683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 STUDY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1828800"/>
            <a:ext cx="6299200" cy="4724400"/>
          </a:xfrm>
        </p:spPr>
      </p:pic>
    </p:spTree>
    <p:extLst>
      <p:ext uri="{BB962C8B-B14F-4D97-AF65-F5344CB8AC3E}">
        <p14:creationId xmlns:p14="http://schemas.microsoft.com/office/powerpoint/2010/main" val="27443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Dabigatran</a:t>
            </a:r>
            <a:r>
              <a:rPr lang="en-US" dirty="0" smtClean="0"/>
              <a:t>-  Indications.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5323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Xarelto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07303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416194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799"/>
            <a:ext cx="4724400" cy="4572001"/>
          </a:xfrm>
        </p:spPr>
        <p:txBody>
          <a:bodyPr/>
          <a:lstStyle/>
          <a:p>
            <a:r>
              <a:rPr lang="en-US" dirty="0" smtClean="0"/>
              <a:t>Atrial Fibrillation is the most common cardiac arrhythmia</a:t>
            </a:r>
          </a:p>
          <a:p>
            <a:r>
              <a:rPr lang="en-US" dirty="0" smtClean="0"/>
              <a:t> Definition:</a:t>
            </a:r>
          </a:p>
          <a:p>
            <a:pPr lvl="1"/>
            <a:r>
              <a:rPr lang="en-US" dirty="0" smtClean="0"/>
              <a:t>Irregularly Irregular rhythm </a:t>
            </a:r>
          </a:p>
          <a:p>
            <a:pPr lvl="1"/>
            <a:r>
              <a:rPr lang="en-US" dirty="0" smtClean="0"/>
              <a:t>R-R intervals that follow no repetitive pattern</a:t>
            </a:r>
          </a:p>
          <a:p>
            <a:pPr lvl="1"/>
            <a:r>
              <a:rPr lang="en-US" dirty="0" smtClean="0"/>
              <a:t>No distinct p-waves</a:t>
            </a:r>
          </a:p>
          <a:p>
            <a:endParaRPr lang="en-US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"/>
          <a:stretch/>
        </p:blipFill>
        <p:spPr>
          <a:xfrm>
            <a:off x="5643347" y="2171698"/>
            <a:ext cx="6425385" cy="407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Rivaroxaban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3186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Rivaroxaban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78574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Apixaban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Warfarin 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9333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3556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wiknow.com/wp-content/uploads/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838200"/>
            <a:ext cx="681137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eviews.123rf.com/images/chudtsankov/chudtsankov1401/chudtsankov140100026/24999900-Happy-Heart-Cartoon-Mascot-Character-Showing-Muscle-Arms-Stock-Vec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722834"/>
            <a:ext cx="4294319" cy="341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210800" cy="4727576"/>
          </a:xfrm>
        </p:spPr>
        <p:txBody>
          <a:bodyPr/>
          <a:lstStyle/>
          <a:p>
            <a:r>
              <a:rPr lang="en-US" dirty="0" smtClean="0"/>
              <a:t>Global healthcare problem with over 30 million patients affected</a:t>
            </a:r>
          </a:p>
          <a:p>
            <a:r>
              <a:rPr lang="en-US" dirty="0" smtClean="0"/>
              <a:t>Approximately 5 million new cases per year</a:t>
            </a:r>
          </a:p>
          <a:p>
            <a:r>
              <a:rPr lang="en-US" dirty="0" smtClean="0"/>
              <a:t>In the United States, ATRIA study estimated that 2.3 million adults had A-Fib; expect the number to increase to 5.6 million by 2050</a:t>
            </a:r>
          </a:p>
          <a:p>
            <a:endParaRPr lang="en-US" dirty="0" smtClean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51" y="3654425"/>
            <a:ext cx="5054449" cy="3111955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3886200"/>
            <a:ext cx="44196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25% of individuals aged 40 or older will develop A-Fib in their lifetime</a:t>
            </a:r>
          </a:p>
          <a:p>
            <a:r>
              <a:rPr lang="en-US" dirty="0" smtClean="0"/>
              <a:t>Whites are at higher risk of developing A-Fib than Blacks or </a:t>
            </a:r>
            <a:r>
              <a:rPr lang="en-US" dirty="0"/>
              <a:t>H</a:t>
            </a:r>
            <a:r>
              <a:rPr lang="en-US" dirty="0" smtClean="0"/>
              <a:t>ispanics</a:t>
            </a:r>
          </a:p>
        </p:txBody>
      </p:sp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Factors: Cardiac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7442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Hypertensive Heart Disease</a:t>
            </a:r>
          </a:p>
          <a:p>
            <a:r>
              <a:rPr lang="en-US" dirty="0" smtClean="0"/>
              <a:t>Coronary Heart Disease</a:t>
            </a:r>
          </a:p>
          <a:p>
            <a:r>
              <a:rPr lang="en-US" dirty="0" smtClean="0"/>
              <a:t>Rheumatic Fever </a:t>
            </a:r>
          </a:p>
          <a:p>
            <a:r>
              <a:rPr lang="en-US" dirty="0" smtClean="0"/>
              <a:t>Valvular Heart disease</a:t>
            </a:r>
          </a:p>
          <a:p>
            <a:r>
              <a:rPr lang="en-US" dirty="0" smtClean="0"/>
              <a:t>Heart Failure</a:t>
            </a:r>
          </a:p>
          <a:p>
            <a:r>
              <a:rPr lang="en-US" dirty="0" smtClean="0"/>
              <a:t>Hypertrophic Cardiomyopathy</a:t>
            </a:r>
          </a:p>
          <a:p>
            <a:r>
              <a:rPr lang="en-US" dirty="0" smtClean="0"/>
              <a:t>Congenital Heart disease (ie. ASD, PDA, TOF, etc.)</a:t>
            </a:r>
          </a:p>
        </p:txBody>
      </p:sp>
      <p:sp>
        <p:nvSpPr>
          <p:cNvPr id="6" name="Right Brace 5"/>
          <p:cNvSpPr/>
          <p:nvPr/>
        </p:nvSpPr>
        <p:spPr>
          <a:xfrm>
            <a:off x="5257800" y="1905000"/>
            <a:ext cx="762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2885" y="2177534"/>
            <a:ext cx="6765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Most Common Underlying chronic disorders in developed countries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886200" y="2895600"/>
            <a:ext cx="45719" cy="457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31919" y="2939534"/>
            <a:ext cx="6610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Associated with much higher incidence in Undeveloped countries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Factors: </a:t>
            </a:r>
            <a:r>
              <a:rPr lang="en-US" dirty="0" smtClean="0"/>
              <a:t>Non-cardiac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2500" y="2133600"/>
            <a:ext cx="10287000" cy="3810033"/>
          </a:xfrm>
        </p:spPr>
        <p:txBody>
          <a:bodyPr/>
          <a:lstStyle/>
          <a:p>
            <a:r>
              <a:rPr lang="en-US" dirty="0" smtClean="0"/>
              <a:t>Pulmonary</a:t>
            </a:r>
          </a:p>
          <a:p>
            <a:pPr lvl="1"/>
            <a:r>
              <a:rPr lang="en-US" dirty="0" smtClean="0"/>
              <a:t>Pneumonia</a:t>
            </a:r>
          </a:p>
          <a:p>
            <a:pPr lvl="1"/>
            <a:r>
              <a:rPr lang="en-US" dirty="0" smtClean="0"/>
              <a:t>COPD</a:t>
            </a:r>
          </a:p>
          <a:p>
            <a:pPr lvl="1"/>
            <a:r>
              <a:rPr lang="en-US" dirty="0" smtClean="0"/>
              <a:t>Pulmonary Embolism</a:t>
            </a:r>
          </a:p>
          <a:p>
            <a:r>
              <a:rPr lang="en-US" dirty="0" smtClean="0"/>
              <a:t>Hyperthyroidism</a:t>
            </a:r>
          </a:p>
          <a:p>
            <a:r>
              <a:rPr lang="en-US" dirty="0" smtClean="0"/>
              <a:t>Diabetes/Obesity</a:t>
            </a:r>
          </a:p>
          <a:p>
            <a:r>
              <a:rPr lang="en-US" dirty="0" smtClean="0"/>
              <a:t>Chronic Kidney disease</a:t>
            </a:r>
          </a:p>
          <a:p>
            <a:r>
              <a:rPr lang="en-US" dirty="0" smtClean="0"/>
              <a:t>Drug &amp; Alcohol use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752599"/>
            <a:ext cx="6172200" cy="489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Atrial Fibrillation</a:t>
            </a:r>
            <a:endParaRPr lang="en-US" dirty="0"/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952500" y="2133600"/>
            <a:ext cx="10287000" cy="3810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Historically, the terms “acute” and “chronic” atrial fibrillation were used to described the nature of a patient’s A-Fib</a:t>
            </a:r>
          </a:p>
          <a:p>
            <a:r>
              <a:rPr lang="en-US" dirty="0" smtClean="0"/>
              <a:t>These terms have been replaced with the following classification schema as per the 2014 American Heart association/College of Cardiology: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3886200"/>
            <a:ext cx="9885943" cy="27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Atrial Fibrillation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7442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Lone Atrial Fibrillation:</a:t>
            </a:r>
          </a:p>
          <a:p>
            <a:pPr lvl="1"/>
            <a:r>
              <a:rPr lang="en-US" dirty="0" smtClean="0"/>
              <a:t>Common in patients &lt;60 years old</a:t>
            </a:r>
          </a:p>
          <a:p>
            <a:pPr lvl="1"/>
            <a:r>
              <a:rPr lang="en-US" dirty="0" smtClean="0"/>
              <a:t>No underlying cause</a:t>
            </a:r>
          </a:p>
          <a:p>
            <a:pPr lvl="1"/>
            <a:r>
              <a:rPr lang="en-US" dirty="0" smtClean="0"/>
              <a:t>Usually asymptomatic or with mild symptoms</a:t>
            </a:r>
          </a:p>
          <a:p>
            <a:pPr lvl="1"/>
            <a:r>
              <a:rPr lang="en-US" dirty="0" smtClean="0"/>
              <a:t>Normal heart structure</a:t>
            </a:r>
          </a:p>
          <a:p>
            <a:pPr lvl="1"/>
            <a:r>
              <a:rPr lang="en-US" dirty="0" smtClean="0"/>
              <a:t>No associated co-morbidities with low risk of further complications</a:t>
            </a:r>
          </a:p>
          <a:p>
            <a:pPr lvl="1"/>
            <a:r>
              <a:rPr lang="en-US" dirty="0" smtClean="0"/>
              <a:t>Generally have a CHADS2 score of “0”</a:t>
            </a:r>
          </a:p>
          <a:p>
            <a:pPr lvl="1"/>
            <a:r>
              <a:rPr lang="en-US" dirty="0" smtClean="0"/>
              <a:t>Some hereditary component</a:t>
            </a:r>
          </a:p>
        </p:txBody>
      </p:sp>
    </p:spTree>
    <p:extLst>
      <p:ext uri="{BB962C8B-B14F-4D97-AF65-F5344CB8AC3E}">
        <p14:creationId xmlns:p14="http://schemas.microsoft.com/office/powerpoint/2010/main" val="262235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Initial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10439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Typical Presentation:</a:t>
            </a:r>
          </a:p>
          <a:p>
            <a:pPr lvl="1"/>
            <a:r>
              <a:rPr lang="en-US" dirty="0" smtClean="0"/>
              <a:t>Palpitations</a:t>
            </a:r>
          </a:p>
          <a:p>
            <a:pPr lvl="1"/>
            <a:r>
              <a:rPr lang="en-US" dirty="0" smtClean="0"/>
              <a:t>Tachycardia</a:t>
            </a:r>
          </a:p>
          <a:p>
            <a:pPr lvl="1"/>
            <a:r>
              <a:rPr lang="en-US" dirty="0" smtClean="0"/>
              <a:t>Fatigue, Weakness &amp; Dizziness</a:t>
            </a:r>
          </a:p>
          <a:p>
            <a:pPr lvl="1"/>
            <a:r>
              <a:rPr lang="en-US" dirty="0" smtClean="0"/>
              <a:t>Lightheadedness</a:t>
            </a:r>
          </a:p>
          <a:p>
            <a:pPr lvl="1"/>
            <a:r>
              <a:rPr lang="en-US" dirty="0" smtClean="0"/>
              <a:t>Reduced exercise capacity</a:t>
            </a:r>
          </a:p>
          <a:p>
            <a:pPr lvl="1"/>
            <a:r>
              <a:rPr lang="en-US" dirty="0" smtClean="0"/>
              <a:t>Increased Urination</a:t>
            </a:r>
          </a:p>
          <a:p>
            <a:pPr lvl="1"/>
            <a:r>
              <a:rPr lang="en-US" dirty="0" smtClean="0"/>
              <a:t>Mild Dyspnea</a:t>
            </a:r>
          </a:p>
          <a:p>
            <a:pPr lvl="1"/>
            <a:r>
              <a:rPr lang="en-US" dirty="0" smtClean="0"/>
              <a:t>More severe symptoms include: Dyspnea at rest, Angina, </a:t>
            </a:r>
            <a:r>
              <a:rPr lang="en-US" dirty="0" err="1" smtClean="0"/>
              <a:t>Presyncope</a:t>
            </a:r>
            <a:r>
              <a:rPr lang="en-US" dirty="0"/>
              <a:t> </a:t>
            </a:r>
            <a:r>
              <a:rPr lang="en-US" dirty="0" smtClean="0"/>
              <a:t>or Syncope, Embolic event</a:t>
            </a:r>
          </a:p>
        </p:txBody>
      </p:sp>
    </p:spTree>
    <p:extLst>
      <p:ext uri="{BB962C8B-B14F-4D97-AF65-F5344CB8AC3E}">
        <p14:creationId xmlns:p14="http://schemas.microsoft.com/office/powerpoint/2010/main" val="204901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Health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presentation (widescreen)</Template>
  <TotalTime>0</TotalTime>
  <Words>961</Words>
  <Application>Microsoft Office PowerPoint</Application>
  <PresentationFormat>Custom</PresentationFormat>
  <Paragraphs>155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Medical Health 16x9</vt:lpstr>
      <vt:lpstr>Atrial Fibrillation</vt:lpstr>
      <vt:lpstr>Objectives</vt:lpstr>
      <vt:lpstr>Introduction</vt:lpstr>
      <vt:lpstr>Epidemiology</vt:lpstr>
      <vt:lpstr>Risk Factors: Cardiac</vt:lpstr>
      <vt:lpstr>Risk Factors: Non-cardiac</vt:lpstr>
      <vt:lpstr>Classification of Atrial Fibrillation</vt:lpstr>
      <vt:lpstr>Classification of Atrial Fibrillation</vt:lpstr>
      <vt:lpstr>Evaluation: Initial Findings</vt:lpstr>
      <vt:lpstr>Evaluation: History &amp; Physical Exam</vt:lpstr>
      <vt:lpstr>Evaluation: Electrocardiogram</vt:lpstr>
      <vt:lpstr>Evaluation: Echocardiogram</vt:lpstr>
      <vt:lpstr>Evaluation: Additional Testing</vt:lpstr>
      <vt:lpstr>Treatment: New Onset Atrial Fibrillation</vt:lpstr>
      <vt:lpstr>Treatment: Use of Anticoagulants</vt:lpstr>
      <vt:lpstr>Treatment: Rate vs Rhythm Control</vt:lpstr>
      <vt:lpstr>Treatment: Rate vs. Rhythm Control</vt:lpstr>
      <vt:lpstr>Treatment: Rate vs. Rhythm Control</vt:lpstr>
      <vt:lpstr>Treatment : Rate vs Rhythm Control</vt:lpstr>
      <vt:lpstr>Treatment: Paroxysmal, Persistent, Longstanding or Permanent Atrial Fibrillation</vt:lpstr>
      <vt:lpstr>Treatment : Use of anticoagualants – Risk stratification . </vt:lpstr>
      <vt:lpstr>Newer anticoagulantas </vt:lpstr>
      <vt:lpstr>Warfarin – Advantages and  Disadvantages</vt:lpstr>
      <vt:lpstr>Newer oral anticoagulants.</vt:lpstr>
      <vt:lpstr>Dabigatran vs Warfarin</vt:lpstr>
      <vt:lpstr>RECOVER STUDY </vt:lpstr>
      <vt:lpstr>Dabigatran-  Indications.</vt:lpstr>
      <vt:lpstr>Xarelto </vt:lpstr>
      <vt:lpstr>PowerPoint Presentation</vt:lpstr>
      <vt:lpstr>Rivaroxaban</vt:lpstr>
      <vt:lpstr>Rivaroxaban</vt:lpstr>
      <vt:lpstr>Apixaban vs Warfarin 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2015-08-13T15:34:17Z</dcterms:created>
  <dcterms:modified xsi:type="dcterms:W3CDTF">2015-09-05T21:30:19Z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